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 Semi Bold" panose="020B0604020202020204" charset="0"/>
      <p:regular r:id="rId12"/>
    </p:embeddedFont>
    <p:embeddedFont>
      <p:font typeface="Inter Medium" panose="020B0604020202020204" charset="0"/>
      <p:regular r:id="rId13"/>
    </p:embeddedFont>
    <p:embeddedFont>
      <p:font typeface="Raleway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74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31532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863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chemeClr val="accent4">
                    <a:lumMod val="75000"/>
                  </a:schemeClr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Developing an AI System for Personalized Content Creation in Media</a:t>
            </a:r>
            <a:endParaRPr lang="en-US" sz="445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FA95E-C63A-E609-D344-04E5365E789E}"/>
              </a:ext>
            </a:extLst>
          </p:cNvPr>
          <p:cNvSpPr txBox="1"/>
          <p:nvPr/>
        </p:nvSpPr>
        <p:spPr>
          <a:xfrm>
            <a:off x="793788" y="3385121"/>
            <a:ext cx="704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Transforming how professionals and organizations create compelling content across digital platforms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6D948-2BBC-8C86-BB36-8718CC3DB69A}"/>
              </a:ext>
            </a:extLst>
          </p:cNvPr>
          <p:cNvSpPr txBox="1"/>
          <p:nvPr/>
        </p:nvSpPr>
        <p:spPr>
          <a:xfrm>
            <a:off x="793789" y="5809565"/>
            <a:ext cx="617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Mentor – </a:t>
            </a:r>
            <a:r>
              <a:rPr lang="en-US" sz="2400" dirty="0" err="1">
                <a:solidFill>
                  <a:srgbClr val="FF0000"/>
                </a:solidFill>
              </a:rPr>
              <a:t>Ms.Manasa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Panasala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Coordinator- </a:t>
            </a:r>
            <a:r>
              <a:rPr lang="en-US" sz="2400" dirty="0" err="1">
                <a:solidFill>
                  <a:srgbClr val="FF0000"/>
                </a:solidFill>
              </a:rPr>
              <a:t>Ms.Anantha</a:t>
            </a:r>
            <a:r>
              <a:rPr lang="en-US" sz="2400" dirty="0">
                <a:solidFill>
                  <a:srgbClr val="FF0000"/>
                </a:solidFill>
              </a:rPr>
              <a:t> Lakshmi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099185"/>
            <a:ext cx="1675686" cy="426244"/>
          </a:xfrm>
          <a:prstGeom prst="roundRect">
            <a:avLst>
              <a:gd name="adj" fmla="val 6386"/>
            </a:avLst>
          </a:prstGeom>
          <a:solidFill>
            <a:srgbClr val="D4F7EC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1167170"/>
            <a:ext cx="14035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INTRODUCTION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161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Content Creation Challenge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600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Reality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18183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Professionals need high-quality content across LinkedIn, email, ads, and more—but consistency is hard.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3751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Manual creation is time-consuming and requires expertise.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600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181832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AI-driven platform that automates personalized content generation with simple, intuitive web interface.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83751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Professional results in seconds, not hours.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13634" y="592574"/>
            <a:ext cx="2103239" cy="405646"/>
          </a:xfrm>
          <a:prstGeom prst="roundRect">
            <a:avLst>
              <a:gd name="adj" fmla="val 6147"/>
            </a:avLst>
          </a:prstGeom>
          <a:noFill/>
          <a:ln w="7620">
            <a:solidFill>
              <a:srgbClr val="1C9770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45912" y="662464"/>
            <a:ext cx="1838682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PROBLEM STATEMENT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213634" y="1081326"/>
            <a:ext cx="6841450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Content Creation Fails</a:t>
            </a:r>
            <a:endParaRPr lang="en-US" sz="4050" dirty="0"/>
          </a:p>
        </p:txBody>
      </p:sp>
      <p:sp>
        <p:nvSpPr>
          <p:cNvPr id="6" name="Shape 3"/>
          <p:cNvSpPr/>
          <p:nvPr/>
        </p:nvSpPr>
        <p:spPr>
          <a:xfrm>
            <a:off x="6213634" y="2042160"/>
            <a:ext cx="7689533" cy="1242893"/>
          </a:xfrm>
          <a:prstGeom prst="roundRect">
            <a:avLst>
              <a:gd name="adj" fmla="val 882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90774" y="2042160"/>
            <a:ext cx="91440" cy="1242893"/>
          </a:xfrm>
          <a:prstGeom prst="roundRect">
            <a:avLst>
              <a:gd name="adj" fmla="val 34085"/>
            </a:avLst>
          </a:prstGeom>
          <a:solidFill>
            <a:srgbClr val="1C9770"/>
          </a:solidFill>
          <a:ln/>
        </p:spPr>
      </p:sp>
      <p:sp>
        <p:nvSpPr>
          <p:cNvPr id="8" name="Text 5"/>
          <p:cNvSpPr/>
          <p:nvPr/>
        </p:nvSpPr>
        <p:spPr>
          <a:xfrm>
            <a:off x="6512838" y="2272784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Inconsistent Tone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512838" y="2722007"/>
            <a:ext cx="715970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Maintaining professional voice across platforms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3634" y="3492818"/>
            <a:ext cx="7689533" cy="1242893"/>
          </a:xfrm>
          <a:prstGeom prst="roundRect">
            <a:avLst>
              <a:gd name="adj" fmla="val 882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190774" y="3492818"/>
            <a:ext cx="91440" cy="1242893"/>
          </a:xfrm>
          <a:prstGeom prst="roundRect">
            <a:avLst>
              <a:gd name="adj" fmla="val 34085"/>
            </a:avLst>
          </a:prstGeom>
          <a:solidFill>
            <a:srgbClr val="1C9770"/>
          </a:solidFill>
          <a:ln/>
        </p:spPr>
      </p:sp>
      <p:sp>
        <p:nvSpPr>
          <p:cNvPr id="12" name="Text 9"/>
          <p:cNvSpPr/>
          <p:nvPr/>
        </p:nvSpPr>
        <p:spPr>
          <a:xfrm>
            <a:off x="6512838" y="3723442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Time Intensive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512838" y="4172664"/>
            <a:ext cx="715970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Hours spent structuring and refining messages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13634" y="4943475"/>
            <a:ext cx="7689533" cy="1242893"/>
          </a:xfrm>
          <a:prstGeom prst="roundRect">
            <a:avLst>
              <a:gd name="adj" fmla="val 882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90774" y="4943475"/>
            <a:ext cx="91440" cy="1242893"/>
          </a:xfrm>
          <a:prstGeom prst="roundRect">
            <a:avLst>
              <a:gd name="adj" fmla="val 34085"/>
            </a:avLst>
          </a:prstGeom>
          <a:solidFill>
            <a:srgbClr val="1C9770"/>
          </a:solidFill>
          <a:ln/>
        </p:spPr>
      </p:sp>
      <p:sp>
        <p:nvSpPr>
          <p:cNvPr id="16" name="Text 13"/>
          <p:cNvSpPr/>
          <p:nvPr/>
        </p:nvSpPr>
        <p:spPr>
          <a:xfrm>
            <a:off x="6512838" y="5174099"/>
            <a:ext cx="287262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Lack of Personalization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512838" y="5623322"/>
            <a:ext cx="715970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Generic tools miss context and audience needs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213634" y="6394132"/>
            <a:ext cx="7689533" cy="1242893"/>
          </a:xfrm>
          <a:prstGeom prst="roundRect">
            <a:avLst>
              <a:gd name="adj" fmla="val 882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190774" y="6394132"/>
            <a:ext cx="91440" cy="1242893"/>
          </a:xfrm>
          <a:prstGeom prst="roundRect">
            <a:avLst>
              <a:gd name="adj" fmla="val 34085"/>
            </a:avLst>
          </a:prstGeom>
          <a:solidFill>
            <a:srgbClr val="1C9770"/>
          </a:solidFill>
          <a:ln/>
        </p:spPr>
      </p:sp>
      <p:sp>
        <p:nvSpPr>
          <p:cNvPr id="20" name="Text 17"/>
          <p:cNvSpPr/>
          <p:nvPr/>
        </p:nvSpPr>
        <p:spPr>
          <a:xfrm>
            <a:off x="6512838" y="6624757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Format Complexity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6512838" y="7073979"/>
            <a:ext cx="715970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Adapting content for different channels manually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59805" y="835462"/>
            <a:ext cx="1069777" cy="307777"/>
          </a:xfrm>
          <a:prstGeom prst="roundRect">
            <a:avLst>
              <a:gd name="adj" fmla="val 6389"/>
            </a:avLst>
          </a:prstGeom>
          <a:solidFill>
            <a:srgbClr val="D4F7E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8032" y="923806"/>
            <a:ext cx="131088" cy="131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4604" y="884515"/>
            <a:ext cx="676751" cy="20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SOLUTION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6059805" y="1208723"/>
            <a:ext cx="7802047" cy="512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Intelligent Content Generation Platform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6059805" y="1966555"/>
            <a:ext cx="1638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6059805" y="2222183"/>
            <a:ext cx="799719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9" name="Text 5"/>
          <p:cNvSpPr/>
          <p:nvPr/>
        </p:nvSpPr>
        <p:spPr>
          <a:xfrm>
            <a:off x="6059805" y="2349818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User Input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059805" y="2704028"/>
            <a:ext cx="799719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Enter ideas and select content type, tone, audience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059805" y="3252787"/>
            <a:ext cx="1638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059805" y="6078846"/>
            <a:ext cx="799719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3" name="Text 9"/>
          <p:cNvSpPr/>
          <p:nvPr/>
        </p:nvSpPr>
        <p:spPr>
          <a:xfrm>
            <a:off x="6059805" y="3636050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Analysis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059805" y="3990261"/>
            <a:ext cx="799719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LLM processes context and parameters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6059805" y="4539020"/>
            <a:ext cx="1638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6059805" y="4922282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Content Generation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059805" y="5276493"/>
            <a:ext cx="799719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High-quality output delivered in seconds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6059805" y="5825252"/>
            <a:ext cx="163830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20" name="Shape 16"/>
          <p:cNvSpPr/>
          <p:nvPr/>
        </p:nvSpPr>
        <p:spPr>
          <a:xfrm>
            <a:off x="6059805" y="6080879"/>
            <a:ext cx="799719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1" name="Text 17"/>
          <p:cNvSpPr/>
          <p:nvPr/>
        </p:nvSpPr>
        <p:spPr>
          <a:xfrm>
            <a:off x="6059805" y="6208514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Ready to Publish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059805" y="6562725"/>
            <a:ext cx="799719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Polished, professional content across formats</a:t>
            </a:r>
            <a:endParaRPr lang="en-US" sz="1400" dirty="0"/>
          </a:p>
        </p:txBody>
      </p:sp>
      <p:sp>
        <p:nvSpPr>
          <p:cNvPr id="23" name="Text 19"/>
          <p:cNvSpPr/>
          <p:nvPr/>
        </p:nvSpPr>
        <p:spPr>
          <a:xfrm>
            <a:off x="6059805" y="7131963"/>
            <a:ext cx="7997190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Streamlit-based platform with secure email authentication—no passwords needed</a:t>
            </a: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250" dirty="0"/>
          </a:p>
        </p:txBody>
      </p:sp>
      <p:sp>
        <p:nvSpPr>
          <p:cNvPr id="24" name="Shape 8">
            <a:extLst>
              <a:ext uri="{FF2B5EF4-FFF2-40B4-BE49-F238E27FC236}">
                <a16:creationId xmlns:a16="http://schemas.microsoft.com/office/drawing/2014/main" id="{B4D0C7B5-A325-7B0E-1C6C-4C4273790490}"/>
              </a:ext>
            </a:extLst>
          </p:cNvPr>
          <p:cNvSpPr/>
          <p:nvPr/>
        </p:nvSpPr>
        <p:spPr>
          <a:xfrm>
            <a:off x="6059805" y="4794647"/>
            <a:ext cx="799719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6" name="Shape 8">
            <a:extLst>
              <a:ext uri="{FF2B5EF4-FFF2-40B4-BE49-F238E27FC236}">
                <a16:creationId xmlns:a16="http://schemas.microsoft.com/office/drawing/2014/main" id="{E69BDAA9-4620-2C8D-DB48-5FA2AE6B8FAC}"/>
              </a:ext>
            </a:extLst>
          </p:cNvPr>
          <p:cNvSpPr/>
          <p:nvPr/>
        </p:nvSpPr>
        <p:spPr>
          <a:xfrm>
            <a:off x="6059805" y="2213602"/>
            <a:ext cx="799719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7" name="Shape 8">
            <a:extLst>
              <a:ext uri="{FF2B5EF4-FFF2-40B4-BE49-F238E27FC236}">
                <a16:creationId xmlns:a16="http://schemas.microsoft.com/office/drawing/2014/main" id="{30365EF9-9A41-A6B5-1942-DD01EAB9B2DD}"/>
              </a:ext>
            </a:extLst>
          </p:cNvPr>
          <p:cNvSpPr/>
          <p:nvPr/>
        </p:nvSpPr>
        <p:spPr>
          <a:xfrm>
            <a:off x="6059805" y="3532942"/>
            <a:ext cx="799719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9" name="Shape 8">
            <a:extLst>
              <a:ext uri="{FF2B5EF4-FFF2-40B4-BE49-F238E27FC236}">
                <a16:creationId xmlns:a16="http://schemas.microsoft.com/office/drawing/2014/main" id="{B69F4CF9-2D84-62DF-9040-6AA6DAD5F281}"/>
              </a:ext>
            </a:extLst>
          </p:cNvPr>
          <p:cNvSpPr/>
          <p:nvPr/>
        </p:nvSpPr>
        <p:spPr>
          <a:xfrm>
            <a:off x="6059805" y="6078846"/>
            <a:ext cx="7997190" cy="2286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30" name="Shape 8">
            <a:extLst>
              <a:ext uri="{FF2B5EF4-FFF2-40B4-BE49-F238E27FC236}">
                <a16:creationId xmlns:a16="http://schemas.microsoft.com/office/drawing/2014/main" id="{FA181D7D-7F26-4A2E-7536-81252F159B10}"/>
              </a:ext>
            </a:extLst>
          </p:cNvPr>
          <p:cNvSpPr/>
          <p:nvPr/>
        </p:nvSpPr>
        <p:spPr>
          <a:xfrm>
            <a:off x="6059805" y="6066400"/>
            <a:ext cx="7997190" cy="22860"/>
          </a:xfrm>
          <a:prstGeom prst="rect">
            <a:avLst/>
          </a:prstGeom>
          <a:solidFill>
            <a:srgbClr val="1C9770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8426" y="580192"/>
            <a:ext cx="1446014" cy="411718"/>
          </a:xfrm>
          <a:prstGeom prst="roundRect">
            <a:avLst>
              <a:gd name="adj" fmla="val 6150"/>
            </a:avLst>
          </a:prstGeom>
          <a:noFill/>
          <a:ln w="7620">
            <a:solidFill>
              <a:srgbClr val="1C977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72609" y="651034"/>
            <a:ext cx="1177647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TECHNOLOGY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38426" y="1076206"/>
            <a:ext cx="5275064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 Stack</a:t>
            </a:r>
            <a:endParaRPr lang="en-US" sz="4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426" y="2052042"/>
            <a:ext cx="527447" cy="52744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8426" y="2843213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38426" y="3299341"/>
            <a:ext cx="644485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Streamlit</a:t>
            </a: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— Interactive, responsive web interface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7002" y="2052042"/>
            <a:ext cx="527447" cy="52744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47002" y="2843213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447002" y="3299341"/>
            <a:ext cx="6444972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FastAPI</a:t>
            </a: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— Authentication and API communication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426" y="4058841"/>
            <a:ext cx="527447" cy="5274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38426" y="485001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Models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738426" y="5306139"/>
            <a:ext cx="644485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LLMs via AWS Bedrock</a:t>
            </a: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— Content generation engine</a:t>
            </a:r>
            <a:endParaRPr lang="en-US" sz="16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7002" y="4058841"/>
            <a:ext cx="527447" cy="52744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47002" y="4850011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7447002" y="5306139"/>
            <a:ext cx="6444972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SQLite</a:t>
            </a: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— User data storage</a:t>
            </a:r>
            <a:endParaRPr lang="en-US" sz="16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426" y="6065639"/>
            <a:ext cx="527447" cy="52744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38426" y="6856809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Authentication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738426" y="7312938"/>
            <a:ext cx="6444853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Magic-link system</a:t>
            </a: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— Email-based verification</a:t>
            </a:r>
            <a:endParaRPr lang="en-US" sz="16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7002" y="6065639"/>
            <a:ext cx="527447" cy="527447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7447002" y="6856809"/>
            <a:ext cx="263747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 Services</a:t>
            </a:r>
            <a:endParaRPr lang="en-US" sz="2050" dirty="0"/>
          </a:p>
        </p:txBody>
      </p:sp>
      <p:sp>
        <p:nvSpPr>
          <p:cNvPr id="22" name="Text 14"/>
          <p:cNvSpPr/>
          <p:nvPr/>
        </p:nvSpPr>
        <p:spPr>
          <a:xfrm>
            <a:off x="7447002" y="7312938"/>
            <a:ext cx="6444972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AWS Infrastructure</a:t>
            </a: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— Scalable model inference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28142" y="520898"/>
            <a:ext cx="1237178" cy="355878"/>
          </a:xfrm>
          <a:prstGeom prst="roundRect">
            <a:avLst>
              <a:gd name="adj" fmla="val 6384"/>
            </a:avLst>
          </a:prstGeom>
          <a:solidFill>
            <a:srgbClr val="D4F7EC"/>
          </a:solidFill>
          <a:ln/>
        </p:spPr>
      </p:sp>
      <p:sp>
        <p:nvSpPr>
          <p:cNvPr id="3" name="Text 1"/>
          <p:cNvSpPr/>
          <p:nvPr/>
        </p:nvSpPr>
        <p:spPr>
          <a:xfrm>
            <a:off x="1441728" y="577691"/>
            <a:ext cx="101000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CHALLENGES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1328142" y="952500"/>
            <a:ext cx="4801433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Obstacles Overcome</a:t>
            </a:r>
            <a:endParaRPr lang="en-US" sz="3700" dirty="0"/>
          </a:p>
        </p:txBody>
      </p:sp>
      <p:sp>
        <p:nvSpPr>
          <p:cNvPr id="5" name="Shape 3"/>
          <p:cNvSpPr/>
          <p:nvPr/>
        </p:nvSpPr>
        <p:spPr>
          <a:xfrm>
            <a:off x="1328142" y="2141399"/>
            <a:ext cx="94655" cy="94655"/>
          </a:xfrm>
          <a:prstGeom prst="roundRect">
            <a:avLst>
              <a:gd name="adj" fmla="val 483017"/>
            </a:avLst>
          </a:prstGeom>
          <a:solidFill>
            <a:srgbClr val="1C9770"/>
          </a:solidFill>
          <a:ln/>
        </p:spPr>
      </p:sp>
      <p:sp>
        <p:nvSpPr>
          <p:cNvPr id="6" name="Text 4"/>
          <p:cNvSpPr/>
          <p:nvPr/>
        </p:nvSpPr>
        <p:spPr>
          <a:xfrm>
            <a:off x="1612106" y="2040850"/>
            <a:ext cx="3309580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Passwordless Authentication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612106" y="2526030"/>
            <a:ext cx="671572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Built secure email-based verification system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1328142" y="3308092"/>
            <a:ext cx="94655" cy="94655"/>
          </a:xfrm>
          <a:prstGeom prst="roundRect">
            <a:avLst>
              <a:gd name="adj" fmla="val 483017"/>
            </a:avLst>
          </a:prstGeom>
          <a:solidFill>
            <a:srgbClr val="1C9770"/>
          </a:solidFill>
          <a:ln/>
        </p:spPr>
      </p:sp>
      <p:sp>
        <p:nvSpPr>
          <p:cNvPr id="9" name="Text 7"/>
          <p:cNvSpPr/>
          <p:nvPr/>
        </p:nvSpPr>
        <p:spPr>
          <a:xfrm>
            <a:off x="1612106" y="3207544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Selection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612106" y="3692723"/>
            <a:ext cx="671572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Balanced quality, speed, and cost constraints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1328142" y="4474785"/>
            <a:ext cx="94655" cy="94655"/>
          </a:xfrm>
          <a:prstGeom prst="roundRect">
            <a:avLst>
              <a:gd name="adj" fmla="val 483017"/>
            </a:avLst>
          </a:prstGeom>
          <a:solidFill>
            <a:srgbClr val="1C9770"/>
          </a:solidFill>
          <a:ln/>
        </p:spPr>
      </p:sp>
      <p:sp>
        <p:nvSpPr>
          <p:cNvPr id="12" name="Text 10"/>
          <p:cNvSpPr/>
          <p:nvPr/>
        </p:nvSpPr>
        <p:spPr>
          <a:xfrm>
            <a:off x="1612106" y="4374237"/>
            <a:ext cx="262318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Integration Complexity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612106" y="4859417"/>
            <a:ext cx="671572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Connected frontend, backend, and AI services seamlessly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328142" y="5641479"/>
            <a:ext cx="94655" cy="94655"/>
          </a:xfrm>
          <a:prstGeom prst="roundRect">
            <a:avLst>
              <a:gd name="adj" fmla="val 483017"/>
            </a:avLst>
          </a:prstGeom>
          <a:solidFill>
            <a:srgbClr val="1C9770"/>
          </a:solidFill>
          <a:ln/>
        </p:spPr>
      </p:sp>
      <p:sp>
        <p:nvSpPr>
          <p:cNvPr id="15" name="Text 13"/>
          <p:cNvSpPr/>
          <p:nvPr/>
        </p:nvSpPr>
        <p:spPr>
          <a:xfrm>
            <a:off x="1612106" y="5540931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Error Handling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612106" y="6026110"/>
            <a:ext cx="671572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Managed token verification and deployment issues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1328142" y="6808172"/>
            <a:ext cx="94655" cy="94655"/>
          </a:xfrm>
          <a:prstGeom prst="roundRect">
            <a:avLst>
              <a:gd name="adj" fmla="val 483017"/>
            </a:avLst>
          </a:prstGeom>
          <a:solidFill>
            <a:srgbClr val="1C9770"/>
          </a:solidFill>
          <a:ln/>
        </p:spPr>
      </p:sp>
      <p:sp>
        <p:nvSpPr>
          <p:cNvPr id="18" name="Text 16"/>
          <p:cNvSpPr/>
          <p:nvPr/>
        </p:nvSpPr>
        <p:spPr>
          <a:xfrm>
            <a:off x="1612106" y="6707624"/>
            <a:ext cx="243137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Session Management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612106" y="7192804"/>
            <a:ext cx="671572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Optimized routing in multi-page Streamlit architecture</a:t>
            </a:r>
            <a:endParaRPr lang="en-US" sz="14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171" y="2040850"/>
            <a:ext cx="4512588" cy="45125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18548" y="488037"/>
            <a:ext cx="1523643" cy="347663"/>
          </a:xfrm>
          <a:prstGeom prst="roundRect">
            <a:avLst>
              <a:gd name="adj" fmla="val 6108"/>
            </a:avLst>
          </a:prstGeom>
          <a:noFill/>
          <a:ln w="7620">
            <a:solidFill>
              <a:srgbClr val="1C9770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2253" y="591026"/>
            <a:ext cx="141565" cy="1415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4541" y="548640"/>
            <a:ext cx="1083945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FUTURE VISION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718548" y="906423"/>
            <a:ext cx="5789533" cy="5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Roadmap for Enhancement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895475" y="1990249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7" name="Shape 4"/>
          <p:cNvSpPr/>
          <p:nvPr/>
        </p:nvSpPr>
        <p:spPr>
          <a:xfrm>
            <a:off x="1718548" y="1874163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1303" y="2006917"/>
            <a:ext cx="265390" cy="2653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426375" y="1901785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Sentiment Analysis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2426375" y="2284333"/>
            <a:ext cx="1048535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Evaluate tone and emotional impact automatically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2160865" y="3228975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12" name="Shape 8"/>
          <p:cNvSpPr/>
          <p:nvPr/>
        </p:nvSpPr>
        <p:spPr>
          <a:xfrm>
            <a:off x="1983938" y="3112889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F2EEE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6693" y="3245644"/>
            <a:ext cx="265390" cy="26539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691765" y="3140512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Direct Publishing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2691765" y="3523059"/>
            <a:ext cx="1021996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One-click posting to LinkedIn and email clients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2426375" y="4467701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17" name="Shape 12"/>
          <p:cNvSpPr/>
          <p:nvPr/>
        </p:nvSpPr>
        <p:spPr>
          <a:xfrm>
            <a:off x="2249448" y="4351615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F2EEE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2203" y="4484370"/>
            <a:ext cx="265390" cy="26539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957274" y="4379238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Originality Check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2957274" y="4761786"/>
            <a:ext cx="995445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Built-in plagiarism detection for content integrity</a:t>
            </a:r>
            <a:endParaRPr lang="en-US" sz="1350" dirty="0"/>
          </a:p>
        </p:txBody>
      </p:sp>
      <p:sp>
        <p:nvSpPr>
          <p:cNvPr id="21" name="Shape 15"/>
          <p:cNvSpPr/>
          <p:nvPr/>
        </p:nvSpPr>
        <p:spPr>
          <a:xfrm>
            <a:off x="2691765" y="5706427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22" name="Shape 16"/>
          <p:cNvSpPr/>
          <p:nvPr/>
        </p:nvSpPr>
        <p:spPr>
          <a:xfrm>
            <a:off x="2514838" y="5590342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F2EEEE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47593" y="5723096"/>
            <a:ext cx="265390" cy="26539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222665" y="5617964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Premium LLMs</a:t>
            </a:r>
            <a:endParaRPr lang="en-US" sz="1700" dirty="0"/>
          </a:p>
        </p:txBody>
      </p:sp>
      <p:sp>
        <p:nvSpPr>
          <p:cNvPr id="25" name="Text 18"/>
          <p:cNvSpPr/>
          <p:nvPr/>
        </p:nvSpPr>
        <p:spPr>
          <a:xfrm>
            <a:off x="3222665" y="6000512"/>
            <a:ext cx="968906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Higher-performance models for superior accuracy</a:t>
            </a:r>
            <a:endParaRPr lang="en-US" sz="1350" dirty="0"/>
          </a:p>
        </p:txBody>
      </p:sp>
      <p:sp>
        <p:nvSpPr>
          <p:cNvPr id="26" name="Shape 19"/>
          <p:cNvSpPr/>
          <p:nvPr/>
        </p:nvSpPr>
        <p:spPr>
          <a:xfrm>
            <a:off x="2426375" y="6945154"/>
            <a:ext cx="176927" cy="796290"/>
          </a:xfrm>
          <a:prstGeom prst="roundRect">
            <a:avLst>
              <a:gd name="adj" fmla="val 15004"/>
            </a:avLst>
          </a:prstGeom>
          <a:solidFill>
            <a:srgbClr val="F2EEEE"/>
          </a:solidFill>
          <a:ln/>
        </p:spPr>
      </p:sp>
      <p:sp>
        <p:nvSpPr>
          <p:cNvPr id="27" name="Shape 20"/>
          <p:cNvSpPr/>
          <p:nvPr/>
        </p:nvSpPr>
        <p:spPr>
          <a:xfrm>
            <a:off x="2249448" y="6829068"/>
            <a:ext cx="530900" cy="530900"/>
          </a:xfrm>
          <a:prstGeom prst="roundRect">
            <a:avLst>
              <a:gd name="adj" fmla="val 86118"/>
            </a:avLst>
          </a:prstGeom>
          <a:solidFill>
            <a:srgbClr val="F2EEEE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82203" y="6961823"/>
            <a:ext cx="265390" cy="26539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2957274" y="6856690"/>
            <a:ext cx="2216825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Analytics Dashboard</a:t>
            </a:r>
            <a:endParaRPr lang="en-US" sz="1700" dirty="0"/>
          </a:p>
        </p:txBody>
      </p:sp>
      <p:sp>
        <p:nvSpPr>
          <p:cNvPr id="30" name="Text 22"/>
          <p:cNvSpPr/>
          <p:nvPr/>
        </p:nvSpPr>
        <p:spPr>
          <a:xfrm>
            <a:off x="2957274" y="7239238"/>
            <a:ext cx="995445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Track content effectiveness and user behavior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75499" y="514378"/>
            <a:ext cx="983468" cy="226131"/>
          </a:xfrm>
          <a:prstGeom prst="roundRect">
            <a:avLst>
              <a:gd name="adj" fmla="val 6385"/>
            </a:avLst>
          </a:prstGeom>
          <a:solidFill>
            <a:srgbClr val="D4F7EC"/>
          </a:solidFill>
          <a:ln/>
        </p:spPr>
      </p:sp>
      <p:sp>
        <p:nvSpPr>
          <p:cNvPr id="3" name="Text 1"/>
          <p:cNvSpPr/>
          <p:nvPr/>
        </p:nvSpPr>
        <p:spPr>
          <a:xfrm>
            <a:off x="1775498" y="514379"/>
            <a:ext cx="9834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CONCLUSION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1686911" y="928033"/>
            <a:ext cx="5044202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Meets Real-World Impact</a:t>
            </a:r>
            <a:endParaRPr lang="en-US" sz="2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11" y="1839992"/>
            <a:ext cx="4549616" cy="45496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29334" y="2227818"/>
            <a:ext cx="5438147" cy="907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platform demonstrates practical AI application in solving content creation challenges.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6829334" y="3741484"/>
            <a:ext cx="5580037" cy="117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64646"/>
                </a:solidFill>
                <a:highlight>
                  <a:srgbClr val="7AD1C3"/>
                </a:highlight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Intelligent automation + secure authentication + user-centric design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= professional content at scale.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6829334" y="5304564"/>
            <a:ext cx="4001873" cy="1176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strong foundation for enterprise-grade content solutions.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5800130" y="6574036"/>
            <a:ext cx="3030141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endParaRPr lang="en-US" sz="3850" dirty="0"/>
          </a:p>
        </p:txBody>
      </p:sp>
      <p:sp>
        <p:nvSpPr>
          <p:cNvPr id="13" name="Text 10"/>
          <p:cNvSpPr/>
          <p:nvPr/>
        </p:nvSpPr>
        <p:spPr>
          <a:xfrm>
            <a:off x="6379964" y="7254716"/>
            <a:ext cx="187035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9597033" y="7254716"/>
            <a:ext cx="187035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06369" y="2741053"/>
            <a:ext cx="8649756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374</Words>
  <Application>Microsoft Office PowerPoint</Application>
  <PresentationFormat>Custom</PresentationFormat>
  <Paragraphs>90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DM Sans Light</vt:lpstr>
      <vt:lpstr>Prata</vt:lpstr>
      <vt:lpstr>DM Sans Semi Bold</vt:lpstr>
      <vt:lpstr>Arial</vt:lpstr>
      <vt:lpstr>Raleway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Mukund Aggarwal(00004105051)</cp:lastModifiedBy>
  <cp:revision>4</cp:revision>
  <dcterms:created xsi:type="dcterms:W3CDTF">2026-01-19T12:38:42Z</dcterms:created>
  <dcterms:modified xsi:type="dcterms:W3CDTF">2026-01-20T12:45:16Z</dcterms:modified>
</cp:coreProperties>
</file>